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4" r:id="rId4"/>
    <p:sldId id="261" r:id="rId5"/>
    <p:sldId id="258" r:id="rId6"/>
    <p:sldId id="265" r:id="rId7"/>
    <p:sldId id="267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FF2"/>
    <a:srgbClr val="FDAE8B"/>
    <a:srgbClr val="FDA077"/>
    <a:srgbClr val="FD9D83"/>
    <a:srgbClr val="F9AB7B"/>
    <a:srgbClr val="FDAA77"/>
    <a:srgbClr val="FFB075"/>
    <a:srgbClr val="FFB781"/>
    <a:srgbClr val="FFBF8F"/>
    <a:srgbClr val="FFB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68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40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055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85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04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576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17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494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45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144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37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E1241-81F3-4821-BB00-F09FBE75BE6D}" type="datetimeFigureOut">
              <a:rPr lang="lt-LT" smtClean="0"/>
              <a:t>2020-03-30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382B-0989-4350-ABD4-1CF538157A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6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edmuzika.l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7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9.jfif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hdphoto" Target="../media/hdphoto1.wdp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hyperlink" Target="mailto:stanionienerita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768">
            <a:off x="817717" y="845165"/>
            <a:ext cx="2946400" cy="276860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8290">
            <a:off x="8531124" y="508934"/>
            <a:ext cx="2946400" cy="276860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8833">
            <a:off x="4480233" y="3471489"/>
            <a:ext cx="2946400" cy="2768600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6" y="580102"/>
            <a:ext cx="1104696" cy="1605117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2416">
            <a:off x="9571704" y="4183625"/>
            <a:ext cx="1104696" cy="1605117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1314">
            <a:off x="1738569" y="4458928"/>
            <a:ext cx="1104696" cy="1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21000">
              <a:srgbClr val="00B050"/>
            </a:gs>
            <a:gs pos="35000">
              <a:srgbClr val="00B0F0"/>
            </a:gs>
            <a:gs pos="62000">
              <a:srgbClr val="CADF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 5"/>
          <p:cNvSpPr/>
          <p:nvPr/>
        </p:nvSpPr>
        <p:spPr>
          <a:xfrm>
            <a:off x="2033115" y="380889"/>
            <a:ext cx="8247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dirty="0" smtClean="0">
                <a:ln w="12700">
                  <a:solidFill>
                    <a:srgbClr val="660033"/>
                  </a:solidFill>
                  <a:prstDash val="solid"/>
                </a:ln>
                <a:solidFill>
                  <a:srgbClr val="C00CA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TEMA</a:t>
            </a:r>
          </a:p>
          <a:p>
            <a:pPr algn="ctr"/>
            <a:r>
              <a:rPr lang="lt-LT" sz="5400" b="1" dirty="0" smtClean="0">
                <a:ln w="12700">
                  <a:solidFill>
                    <a:srgbClr val="660033"/>
                  </a:solidFill>
                  <a:prstDash val="solid"/>
                </a:ln>
                <a:solidFill>
                  <a:srgbClr val="C00CA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BENDRAVARDĖS TONACIJOS</a:t>
            </a:r>
            <a:endParaRPr lang="lt-LT" sz="5400" b="1" dirty="0">
              <a:ln w="12700">
                <a:solidFill>
                  <a:srgbClr val="660033"/>
                </a:solidFill>
                <a:prstDash val="solid"/>
              </a:ln>
              <a:solidFill>
                <a:srgbClr val="C00CA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Atidžiai perskaitykite naują pamokos temą.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Įsisavinkite naują terminą.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Ar supratote temą, leis patikrinti pateiktos užduotys 3 skaidrėje.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609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143432" y="388375"/>
            <a:ext cx="9783097" cy="5701276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</a:rPr>
              <a:t>MAŽORO  IR  MINORO  TONACIJOS,  TURINČIOS  BENDRĄ  TONIKĄ,  YRA VADINAMOS  BENDRAVARDĖMIS  (BENDRAS  VARDAS). </a:t>
            </a:r>
          </a:p>
          <a:p>
            <a:r>
              <a:rPr lang="lt-LT" b="1" dirty="0" smtClean="0">
                <a:solidFill>
                  <a:schemeClr val="tx1"/>
                </a:solidFill>
              </a:rPr>
              <a:t>PVZ.: C-</a:t>
            </a:r>
            <a:r>
              <a:rPr lang="lt-LT" b="1" dirty="0" err="1" smtClean="0">
                <a:solidFill>
                  <a:schemeClr val="tx1"/>
                </a:solidFill>
              </a:rPr>
              <a:t>dur</a:t>
            </a:r>
            <a:r>
              <a:rPr lang="lt-LT" b="1" dirty="0" smtClean="0">
                <a:solidFill>
                  <a:schemeClr val="tx1"/>
                </a:solidFill>
              </a:rPr>
              <a:t> – c-</a:t>
            </a:r>
            <a:r>
              <a:rPr lang="lt-LT" b="1" dirty="0" err="1" smtClean="0">
                <a:solidFill>
                  <a:schemeClr val="tx1"/>
                </a:solidFill>
              </a:rPr>
              <a:t>moll</a:t>
            </a:r>
            <a:r>
              <a:rPr lang="lt-LT" b="1" dirty="0" smtClean="0">
                <a:solidFill>
                  <a:schemeClr val="tx1"/>
                </a:solidFill>
              </a:rPr>
              <a:t>, A-</a:t>
            </a:r>
            <a:r>
              <a:rPr lang="lt-LT" b="1" dirty="0" err="1" smtClean="0">
                <a:solidFill>
                  <a:schemeClr val="tx1"/>
                </a:solidFill>
              </a:rPr>
              <a:t>dur</a:t>
            </a:r>
            <a:r>
              <a:rPr lang="lt-LT" b="1" dirty="0" smtClean="0">
                <a:solidFill>
                  <a:schemeClr val="tx1"/>
                </a:solidFill>
              </a:rPr>
              <a:t> – a-</a:t>
            </a:r>
            <a:r>
              <a:rPr lang="lt-LT" b="1" dirty="0" err="1" smtClean="0">
                <a:solidFill>
                  <a:schemeClr val="tx1"/>
                </a:solidFill>
              </a:rPr>
              <a:t>moll</a:t>
            </a:r>
            <a:r>
              <a:rPr lang="lt-LT" b="1" dirty="0" smtClean="0">
                <a:solidFill>
                  <a:schemeClr val="tx1"/>
                </a:solidFill>
              </a:rPr>
              <a:t>, </a:t>
            </a:r>
            <a:r>
              <a:rPr lang="lt-LT" b="1" dirty="0" err="1">
                <a:solidFill>
                  <a:schemeClr val="tx1"/>
                </a:solidFill>
              </a:rPr>
              <a:t>F</a:t>
            </a:r>
            <a:r>
              <a:rPr lang="lt-LT" b="1" dirty="0" err="1" smtClean="0">
                <a:solidFill>
                  <a:schemeClr val="tx1"/>
                </a:solidFill>
              </a:rPr>
              <a:t>is-dur</a:t>
            </a:r>
            <a:r>
              <a:rPr lang="lt-LT" b="1" dirty="0" smtClean="0">
                <a:solidFill>
                  <a:schemeClr val="tx1"/>
                </a:solidFill>
              </a:rPr>
              <a:t> – </a:t>
            </a:r>
            <a:r>
              <a:rPr lang="lt-LT" b="1" dirty="0" err="1" smtClean="0">
                <a:solidFill>
                  <a:schemeClr val="tx1"/>
                </a:solidFill>
              </a:rPr>
              <a:t>fis-moll</a:t>
            </a:r>
            <a:r>
              <a:rPr lang="lt-LT" b="1" dirty="0" smtClean="0">
                <a:solidFill>
                  <a:schemeClr val="tx1"/>
                </a:solidFill>
              </a:rPr>
              <a:t> ir t.t.</a:t>
            </a:r>
          </a:p>
          <a:p>
            <a:endParaRPr lang="lt-LT" b="1" dirty="0"/>
          </a:p>
          <a:p>
            <a:endParaRPr lang="lt-LT" b="1" dirty="0" smtClean="0"/>
          </a:p>
          <a:p>
            <a:endParaRPr lang="lt-LT" b="1" dirty="0"/>
          </a:p>
          <a:p>
            <a:endParaRPr lang="lt-LT" b="1" dirty="0" smtClean="0"/>
          </a:p>
          <a:p>
            <a:r>
              <a:rPr lang="lt-LT" b="1" dirty="0" smtClean="0">
                <a:solidFill>
                  <a:schemeClr val="tx1"/>
                </a:solidFill>
              </a:rPr>
              <a:t>Parašykite bendravardes tonacijas;</a:t>
            </a:r>
          </a:p>
          <a:p>
            <a:r>
              <a:rPr lang="lt-LT" b="1" dirty="0" err="1" smtClean="0">
                <a:solidFill>
                  <a:schemeClr val="tx1"/>
                </a:solidFill>
              </a:rPr>
              <a:t>Es-dur</a:t>
            </a:r>
            <a:r>
              <a:rPr lang="lt-LT" b="1" dirty="0" smtClean="0">
                <a:solidFill>
                  <a:schemeClr val="tx1"/>
                </a:solidFill>
              </a:rPr>
              <a:t> - .......?</a:t>
            </a:r>
          </a:p>
          <a:p>
            <a:r>
              <a:rPr lang="lt-LT" b="1" dirty="0" smtClean="0">
                <a:solidFill>
                  <a:schemeClr val="tx1"/>
                </a:solidFill>
              </a:rPr>
              <a:t>b-</a:t>
            </a:r>
            <a:r>
              <a:rPr lang="lt-LT" b="1" dirty="0" err="1" smtClean="0">
                <a:solidFill>
                  <a:schemeClr val="tx1"/>
                </a:solidFill>
              </a:rPr>
              <a:t>moll</a:t>
            </a:r>
            <a:r>
              <a:rPr lang="lt-LT" b="1" dirty="0" smtClean="0">
                <a:solidFill>
                  <a:schemeClr val="tx1"/>
                </a:solidFill>
              </a:rPr>
              <a:t> - ........?</a:t>
            </a:r>
          </a:p>
          <a:p>
            <a:r>
              <a:rPr lang="lt-LT" b="1" dirty="0" smtClean="0">
                <a:solidFill>
                  <a:schemeClr val="tx1"/>
                </a:solidFill>
              </a:rPr>
              <a:t>F-</a:t>
            </a:r>
            <a:r>
              <a:rPr lang="lt-LT" b="1" dirty="0" err="1" smtClean="0">
                <a:solidFill>
                  <a:schemeClr val="tx1"/>
                </a:solidFill>
              </a:rPr>
              <a:t>dur</a:t>
            </a:r>
            <a:r>
              <a:rPr lang="lt-LT" b="1" dirty="0" smtClean="0">
                <a:solidFill>
                  <a:schemeClr val="tx1"/>
                </a:solidFill>
              </a:rPr>
              <a:t> - .......?</a:t>
            </a:r>
          </a:p>
          <a:p>
            <a:r>
              <a:rPr lang="lt-LT" b="1" dirty="0">
                <a:solidFill>
                  <a:schemeClr val="tx1"/>
                </a:solidFill>
              </a:rPr>
              <a:t>h</a:t>
            </a:r>
            <a:r>
              <a:rPr lang="lt-LT" b="1" dirty="0" smtClean="0">
                <a:solidFill>
                  <a:schemeClr val="tx1"/>
                </a:solidFill>
              </a:rPr>
              <a:t>-</a:t>
            </a:r>
            <a:r>
              <a:rPr lang="lt-LT" b="1" dirty="0" err="1" smtClean="0">
                <a:solidFill>
                  <a:schemeClr val="tx1"/>
                </a:solidFill>
              </a:rPr>
              <a:t>moll</a:t>
            </a:r>
            <a:r>
              <a:rPr lang="lt-LT" b="1" dirty="0" smtClean="0">
                <a:solidFill>
                  <a:schemeClr val="tx1"/>
                </a:solidFill>
              </a:rPr>
              <a:t> - ......?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432" cy="293984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013"/>
            <a:ext cx="2143432" cy="27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0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4559" y="3414644"/>
            <a:ext cx="8961120" cy="289995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4" y="2593370"/>
            <a:ext cx="862148" cy="1367247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1332411" y="456483"/>
            <a:ext cx="10633447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Pasolfedžiuokite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pratimą 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Nr.43</a:t>
            </a:r>
            <a:r>
              <a:rPr lang="en-GB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.Jo 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įrašą rasite mūsų mokyklos svetainėje 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www.kedmuzika.lt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skiltyje „Pagalba ruošiantis namuose“.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Nustatykite tonaciją.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Suraskite D</a:t>
            </a:r>
            <a:r>
              <a:rPr lang="lt-LT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nurodykite taktus, kuriuose jis yra</a:t>
            </a:r>
            <a:r>
              <a:rPr lang="lt-LT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lt-L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1063902" y="2951547"/>
            <a:ext cx="412003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Prieštaktis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yra neskaičiuojamas.</a:t>
            </a:r>
            <a:endParaRPr lang="lt-L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Įrašytas gars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279" y="4443601"/>
            <a:ext cx="487363" cy="487363"/>
          </a:xfrm>
          <a:prstGeom prst="rect">
            <a:avLst/>
          </a:prstGeom>
        </p:spPr>
      </p:pic>
      <p:pic>
        <p:nvPicPr>
          <p:cNvPr id="3" name="Įrašytas gars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9405" y="4443600"/>
            <a:ext cx="487363" cy="487363"/>
          </a:xfrm>
          <a:prstGeom prst="rect">
            <a:avLst/>
          </a:prstGeom>
        </p:spPr>
      </p:pic>
      <p:pic>
        <p:nvPicPr>
          <p:cNvPr id="4" name="Įrašytas garsa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217" y="4443600"/>
            <a:ext cx="487363" cy="487363"/>
          </a:xfrm>
          <a:prstGeom prst="rect">
            <a:avLst/>
          </a:prstGeom>
        </p:spPr>
      </p:pic>
      <p:pic>
        <p:nvPicPr>
          <p:cNvPr id="5" name="Įrašytas garsa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2616" y="4422848"/>
            <a:ext cx="487363" cy="487363"/>
          </a:xfrm>
          <a:prstGeom prst="rect">
            <a:avLst/>
          </a:prstGeom>
        </p:spPr>
      </p:pic>
      <p:pic>
        <p:nvPicPr>
          <p:cNvPr id="6" name="Įrašytas garsa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2456" y="4444277"/>
            <a:ext cx="487363" cy="487363"/>
          </a:xfrm>
          <a:prstGeom prst="rect">
            <a:avLst/>
          </a:prstGeom>
        </p:spPr>
      </p:pic>
      <p:pic>
        <p:nvPicPr>
          <p:cNvPr id="7" name="Įrašytas garsa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644" y="4443601"/>
            <a:ext cx="487363" cy="487363"/>
          </a:xfrm>
          <a:prstGeom prst="rect">
            <a:avLst/>
          </a:prstGeom>
        </p:spPr>
      </p:pic>
      <p:pic>
        <p:nvPicPr>
          <p:cNvPr id="8" name="Įrašytas garsa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77" y="4472461"/>
            <a:ext cx="487363" cy="487363"/>
          </a:xfrm>
          <a:prstGeom prst="rect">
            <a:avLst/>
          </a:prstGeom>
        </p:spPr>
      </p:pic>
      <p:pic>
        <p:nvPicPr>
          <p:cNvPr id="9" name="Įrašytas garsa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9359" y="4434895"/>
            <a:ext cx="487363" cy="487363"/>
          </a:xfrm>
          <a:prstGeom prst="rect">
            <a:avLst/>
          </a:prstGeom>
        </p:spPr>
      </p:pic>
      <p:pic>
        <p:nvPicPr>
          <p:cNvPr id="11" name="Įrašytas garsas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672" y="4433224"/>
            <a:ext cx="487363" cy="487363"/>
          </a:xfrm>
          <a:prstGeom prst="rect">
            <a:avLst/>
          </a:prstGeom>
        </p:spPr>
      </p:pic>
      <p:pic>
        <p:nvPicPr>
          <p:cNvPr id="12" name="Įrašytas garsas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8074" y="4422849"/>
            <a:ext cx="487363" cy="48736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059" y="3748178"/>
            <a:ext cx="10676709" cy="695422"/>
          </a:xfrm>
          <a:prstGeom prst="rect">
            <a:avLst/>
          </a:prstGeom>
        </p:spPr>
      </p:pic>
      <p:sp>
        <p:nvSpPr>
          <p:cNvPr id="15" name="Stačiakampis 14"/>
          <p:cNvSpPr/>
          <p:nvPr/>
        </p:nvSpPr>
        <p:spPr>
          <a:xfrm>
            <a:off x="610619" y="2737597"/>
            <a:ext cx="8931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Paklausykite intervalų. Juos užrašykite nurodyta eilės </a:t>
            </a:r>
            <a:r>
              <a:rPr lang="lt-LT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tvarka. Intervalus lengviau atpažinsit, jei juos atkartosit balsu.</a:t>
            </a:r>
            <a:endParaRPr lang="lt-L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aveikslėlis 16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" y="244938"/>
            <a:ext cx="3289300" cy="24638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447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3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4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2862" y="1859866"/>
            <a:ext cx="9659698" cy="3924848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1278194" y="428231"/>
            <a:ext cx="8239432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IŠSPRĘKITE UŽDUOTĮ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Virš penklinės nurodytas intervalo dydis ir kryptis. Į langelius penklinėje įrašykite trūkstamas natas, į langelius po penkline įrašykite intervalo pavadinimą.</a:t>
            </a:r>
            <a:endParaRPr lang="lt-L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993057" y="-30205"/>
            <a:ext cx="10559845" cy="182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t-LT" sz="2000" b="1" dirty="0">
              <a:solidFill>
                <a:srgbClr val="C00CA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2000" b="1" dirty="0" smtClean="0">
                <a:solidFill>
                  <a:srgbClr val="C00C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 LAUKSIU IKI BALANDŽIO 02 DIENOS. JUOS NUFOTOGRAFUOKITE IR ATSIŲSKITE ELEKTRONINIU PAŠTU.</a:t>
            </a:r>
            <a:endParaRPr lang="lt-LT" sz="2000" b="1" dirty="0" smtClean="0">
              <a:solidFill>
                <a:srgbClr val="C00CA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2000" b="1" dirty="0" smtClean="0">
                <a:solidFill>
                  <a:srgbClr val="C00C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KIEKVIENĄ DARBO DIENĄ NUO 14 VAL. IKI 19 VAL. GALIME BENDRAUTI PER PROGRAMĖLĘ MESSENGER.</a:t>
            </a:r>
            <a:endParaRPr lang="lt-LT" sz="2000" b="1" dirty="0">
              <a:solidFill>
                <a:srgbClr val="C00CA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064774" y="2883360"/>
            <a:ext cx="9151866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stanionienerita</a:t>
            </a: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@gmail.com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677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39855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Stanionienė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6" y="2222090"/>
            <a:ext cx="1728018" cy="180913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83" y="3676006"/>
            <a:ext cx="1002890" cy="132735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87" y="4837472"/>
            <a:ext cx="1261116" cy="1246316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482582" y="5622123"/>
            <a:ext cx="491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/>
                <a:solidFill>
                  <a:schemeClr val="accent4"/>
                </a:solidFill>
              </a:rPr>
              <a:t>B</a:t>
            </a:r>
            <a:r>
              <a:rPr lang="lt-LT" sz="5400" b="1" dirty="0" smtClean="0">
                <a:ln/>
                <a:solidFill>
                  <a:schemeClr val="accent4"/>
                </a:solidFill>
              </a:rPr>
              <a:t>ŪKITE SVEIKI</a:t>
            </a:r>
            <a:r>
              <a:rPr lang="en-GB" sz="5400" b="1" dirty="0" smtClean="0">
                <a:ln/>
                <a:solidFill>
                  <a:schemeClr val="accent4"/>
                </a:solidFill>
              </a:rPr>
              <a:t>!!!</a:t>
            </a:r>
            <a:endParaRPr lang="lt-L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72175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189</Words>
  <Application>Microsoft Office PowerPoint</Application>
  <PresentationFormat>Plačiaekranė</PresentationFormat>
  <Paragraphs>34</Paragraphs>
  <Slides>7</Slides>
  <Notes>0</Notes>
  <HiddenSlides>0</HiddenSlides>
  <MMClips>10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klasė</dc:title>
  <dc:creator>Lenovo</dc:creator>
  <cp:lastModifiedBy>Lenovo</cp:lastModifiedBy>
  <cp:revision>34</cp:revision>
  <dcterms:created xsi:type="dcterms:W3CDTF">2020-03-27T11:13:52Z</dcterms:created>
  <dcterms:modified xsi:type="dcterms:W3CDTF">2020-03-30T16:32:38Z</dcterms:modified>
</cp:coreProperties>
</file>